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549D"/>
    <a:srgbClr val="C35308"/>
    <a:srgbClr val="BC4D02"/>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2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12" tIns="45706" rIns="91412" bIns="45706" rtlCol="0"/>
          <a:lstStyle>
            <a:lvl1pPr algn="r">
              <a:defRPr sz="1200"/>
            </a:lvl1pPr>
          </a:lstStyle>
          <a:p>
            <a:fld id="{A1E027BA-1129-495A-B077-70AA95245455}" type="datetimeFigureOut">
              <a:rPr kumimoji="1" lang="ja-JP" altLang="en-US" smtClean="0"/>
              <a:t>2024/4/1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1"/>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12" tIns="45706" rIns="91412" bIns="45706" rtlCol="0" anchor="b"/>
          <a:lstStyle>
            <a:lvl1pPr algn="r">
              <a:defRPr sz="1200"/>
            </a:lvl1pPr>
          </a:lstStyle>
          <a:p>
            <a:fld id="{4ADCD967-25A8-47F3-A097-0438FA84390B}" type="slidenum">
              <a:rPr kumimoji="1" lang="ja-JP" altLang="en-US" smtClean="0"/>
              <a:t>‹#›</a:t>
            </a:fld>
            <a:endParaRPr kumimoji="1" lang="ja-JP" altLang="en-US"/>
          </a:p>
        </p:txBody>
      </p:sp>
    </p:spTree>
    <p:extLst>
      <p:ext uri="{BB962C8B-B14F-4D97-AF65-F5344CB8AC3E}">
        <p14:creationId xmlns:p14="http://schemas.microsoft.com/office/powerpoint/2010/main" val="1707634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四角形 19"/>
          <p:cNvSpPr>
            <a:spLocks noGrp="1" noRot="1" noChangeAspect="1"/>
          </p:cNvSpPr>
          <p:nvPr>
            <p:ph type="sldImg" idx="2"/>
          </p:nvPr>
        </p:nvSpPr>
        <p:spPr>
          <a:prstGeom prst="rect">
            <a:avLst/>
          </a:prstGeom>
        </p:spPr>
        <p:txBody>
          <a:bodyPr/>
          <a:lstStyle/>
          <a:p>
            <a:endParaRPr kumimoji="1" lang="ja-JP" altLang="en-US"/>
          </a:p>
        </p:txBody>
      </p:sp>
      <p:sp>
        <p:nvSpPr>
          <p:cNvPr id="1116" name="四角形 20"/>
          <p:cNvSpPr>
            <a:spLocks noGrp="1"/>
          </p:cNvSpPr>
          <p:nvPr>
            <p:ph type="body" sz="quarter" idx="3"/>
          </p:nvPr>
        </p:nvSpPr>
        <p:spPr>
          <a:prstGeom prst="rect">
            <a:avLst/>
          </a:prstGeom>
        </p:spPr>
        <p:txBody>
          <a:bodyPr/>
          <a:lstStyle/>
          <a:p>
            <a:endParaRPr kumimoji="1" lang="ja-JP" altLang="en-US"/>
          </a:p>
        </p:txBody>
      </p:sp>
      <p:sp>
        <p:nvSpPr>
          <p:cNvPr id="1117" name="四角形 21"/>
          <p:cNvSpPr>
            <a:spLocks noGrp="1"/>
          </p:cNvSpPr>
          <p:nvPr>
            <p:ph type="sldNum" sz="quarter" idx="5"/>
          </p:nvPr>
        </p:nvSpPr>
        <p:spPr>
          <a:prstGeom prst="rect">
            <a:avLst/>
          </a:prstGeom>
        </p:spPr>
        <p:txBody>
          <a:bodyPr vert="horz" lIns="91412" tIns="45706" rIns="91412" bIns="45706" rtlCol="0" anchor="b"/>
          <a:lstStyle>
            <a:lvl1pPr algn="r">
              <a:defRPr sz="1200"/>
            </a:lvl1pPr>
          </a:lstStyle>
          <a:p>
            <a:fld id="{58807EA6-0398-4990-8029-A74DB7412258}" type="slidenum">
              <a:rPr kumimoji="1" lang="ja-JP" altLang="en-US" smtClean="0"/>
              <a:t>1</a:t>
            </a:fld>
            <a:endParaRPr kumimoji="1" lang="ja-JP" altLang="en-US"/>
          </a:p>
        </p:txBody>
      </p:sp>
    </p:spTree>
    <p:extLst>
      <p:ext uri="{BB962C8B-B14F-4D97-AF65-F5344CB8AC3E}">
        <p14:creationId xmlns:p14="http://schemas.microsoft.com/office/powerpoint/2010/main" val="327757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四角形 22"/>
          <p:cNvSpPr>
            <a:spLocks noGrp="1" noRot="1" noChangeAspect="1"/>
          </p:cNvSpPr>
          <p:nvPr>
            <p:ph type="sldImg" idx="2"/>
          </p:nvPr>
        </p:nvSpPr>
        <p:spPr>
          <a:prstGeom prst="rect">
            <a:avLst/>
          </a:prstGeom>
        </p:spPr>
        <p:txBody>
          <a:bodyPr/>
          <a:lstStyle/>
          <a:p>
            <a:endParaRPr kumimoji="1" lang="ja-JP" altLang="en-US"/>
          </a:p>
        </p:txBody>
      </p:sp>
      <p:sp>
        <p:nvSpPr>
          <p:cNvPr id="1134" name="四角形 23"/>
          <p:cNvSpPr>
            <a:spLocks noGrp="1"/>
          </p:cNvSpPr>
          <p:nvPr>
            <p:ph type="body" sz="quarter" idx="3"/>
          </p:nvPr>
        </p:nvSpPr>
        <p:spPr>
          <a:prstGeom prst="rect">
            <a:avLst/>
          </a:prstGeom>
        </p:spPr>
        <p:txBody>
          <a:bodyPr/>
          <a:lstStyle/>
          <a:p>
            <a:endParaRPr kumimoji="1" lang="ja-JP" altLang="en-US"/>
          </a:p>
        </p:txBody>
      </p:sp>
      <p:sp>
        <p:nvSpPr>
          <p:cNvPr id="1135" name="四角形 24"/>
          <p:cNvSpPr>
            <a:spLocks noGrp="1"/>
          </p:cNvSpPr>
          <p:nvPr>
            <p:ph type="sldNum" sz="quarter" idx="5"/>
          </p:nvPr>
        </p:nvSpPr>
        <p:spPr>
          <a:prstGeom prst="rect">
            <a:avLst/>
          </a:prstGeom>
        </p:spPr>
        <p:txBody>
          <a:bodyPr vert="horz" lIns="91412" tIns="45706" rIns="91412" bIns="45706" rtlCol="0" anchor="b"/>
          <a:lstStyle>
            <a:lvl1pPr algn="r">
              <a:defRPr sz="1200"/>
            </a:lvl1pPr>
          </a:lstStyle>
          <a:p>
            <a:fld id="{58807EA6-0398-4990-8029-A74DB7412258}" type="slidenum">
              <a:rPr kumimoji="1" lang="ja-JP" altLang="en-US" smtClean="0"/>
              <a:t>2</a:t>
            </a:fld>
            <a:endParaRPr kumimoji="1" lang="ja-JP" altLang="en-US"/>
          </a:p>
        </p:txBody>
      </p:sp>
    </p:spTree>
    <p:extLst>
      <p:ext uri="{BB962C8B-B14F-4D97-AF65-F5344CB8AC3E}">
        <p14:creationId xmlns:p14="http://schemas.microsoft.com/office/powerpoint/2010/main" val="380367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2518399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323197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396849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264596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212241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370341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234326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221155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296772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21782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80AA3B-4EF6-4F5B-A3A3-47F0A91350E4}"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385258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480AA3B-4EF6-4F5B-A3A3-47F0A91350E4}" type="datetimeFigureOut">
              <a:rPr kumimoji="1" lang="ja-JP" altLang="en-US" smtClean="0"/>
              <a:t>2024/4/1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39EEA3D-BD41-43E4-A008-1D1513CC8CC7}" type="slidenum">
              <a:rPr kumimoji="1" lang="ja-JP" altLang="en-US" smtClean="0"/>
              <a:t>‹#›</a:t>
            </a:fld>
            <a:endParaRPr kumimoji="1" lang="ja-JP" altLang="en-US"/>
          </a:p>
        </p:txBody>
      </p:sp>
    </p:spTree>
    <p:extLst>
      <p:ext uri="{BB962C8B-B14F-4D97-AF65-F5344CB8AC3E}">
        <p14:creationId xmlns:p14="http://schemas.microsoft.com/office/powerpoint/2010/main" val="4648372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0" y="2420821"/>
            <a:ext cx="6858000" cy="7481381"/>
          </a:xfrm>
          <a:prstGeom prst="roundRect">
            <a:avLst>
              <a:gd name="adj" fmla="val 2688"/>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p:nvPr/>
        </p:nvCxnSpPr>
        <p:spPr>
          <a:xfrm>
            <a:off x="342198" y="557281"/>
            <a:ext cx="2627814" cy="674"/>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1109" name="角丸四角形 22"/>
          <p:cNvSpPr/>
          <p:nvPr/>
        </p:nvSpPr>
        <p:spPr>
          <a:xfrm>
            <a:off x="79298" y="5259296"/>
            <a:ext cx="1374932" cy="6177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対象者</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13" name="角丸四角形 22"/>
          <p:cNvSpPr/>
          <p:nvPr/>
        </p:nvSpPr>
        <p:spPr>
          <a:xfrm>
            <a:off x="396821" y="6286165"/>
            <a:ext cx="6366711" cy="5031039"/>
          </a:xfrm>
          <a:prstGeom prst="roundRect">
            <a:avLst>
              <a:gd name="adj" fmla="val 4816"/>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numCol="1" rtlCol="0" anchor="ctr" anchorCtr="0"/>
          <a:lstStyle/>
          <a:p>
            <a:pPr>
              <a:lnSpc>
                <a:spcPts val="2000"/>
              </a:lnSpc>
              <a:spcBef>
                <a:spcPts val="0"/>
              </a:spcBef>
              <a:spcAft>
                <a:spcPts val="0"/>
              </a:spcAft>
            </a:pPr>
            <a:endParaRPr lang="ja-JP" altLang="en-US" sz="1200" dirty="0">
              <a:solidFill>
                <a:schemeClr val="tx1"/>
              </a:solidFill>
              <a:latin typeface="+mn-ea"/>
            </a:endParaRPr>
          </a:p>
        </p:txBody>
      </p:sp>
      <p:grpSp>
        <p:nvGrpSpPr>
          <p:cNvPr id="31" name="グループ化 30"/>
          <p:cNvGrpSpPr/>
          <p:nvPr/>
        </p:nvGrpSpPr>
        <p:grpSpPr>
          <a:xfrm>
            <a:off x="-4488" y="2503668"/>
            <a:ext cx="1946216" cy="1759292"/>
            <a:chOff x="371493" y="2979002"/>
            <a:chExt cx="1946216" cy="1759292"/>
          </a:xfrm>
        </p:grpSpPr>
        <p:pic>
          <p:nvPicPr>
            <p:cNvPr id="5" name="図 4"/>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71493" y="2979002"/>
              <a:ext cx="1946216" cy="1759292"/>
            </a:xfrm>
            <a:prstGeom prst="rect">
              <a:avLst/>
            </a:prstGeom>
          </p:spPr>
        </p:pic>
        <p:sp>
          <p:nvSpPr>
            <p:cNvPr id="13" name="角丸四角形 7"/>
            <p:cNvSpPr/>
            <p:nvPr/>
          </p:nvSpPr>
          <p:spPr>
            <a:xfrm>
              <a:off x="438347" y="3439220"/>
              <a:ext cx="1745317" cy="707462"/>
            </a:xfrm>
            <a:prstGeom prst="roundRect">
              <a:avLst>
                <a:gd name="adj" fmla="val 9293"/>
              </a:avLst>
            </a:prstGeom>
            <a:no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0" dirty="0">
                  <a:solidFill>
                    <a:schemeClr val="tx1"/>
                  </a:solidFill>
                </a:rPr>
                <a:t> </a:t>
              </a:r>
              <a:r>
                <a:rPr lang="ja-JP" altLang="en-US" sz="1200" b="0" dirty="0">
                  <a:solidFill>
                    <a:schemeClr val="tx1"/>
                  </a:solidFill>
                </a:rPr>
                <a:t>津山圏域自治体主催</a:t>
              </a:r>
              <a:endParaRPr lang="en-US" altLang="ja-JP" sz="1200" b="0" dirty="0">
                <a:solidFill>
                  <a:schemeClr val="tx1"/>
                </a:solidFill>
              </a:endParaRPr>
            </a:p>
            <a:p>
              <a:pPr algn="ctr"/>
              <a:r>
                <a:rPr lang="ja-JP" altLang="en-US" sz="1400" b="1" dirty="0">
                  <a:solidFill>
                    <a:schemeClr val="tx1"/>
                  </a:solidFill>
                </a:rPr>
                <a:t>企業見学会</a:t>
              </a:r>
              <a:endParaRPr lang="en-US" altLang="ja-JP" sz="1400" b="1" dirty="0">
                <a:solidFill>
                  <a:schemeClr val="tx1"/>
                </a:solidFill>
              </a:endParaRPr>
            </a:p>
            <a:p>
              <a:pPr algn="ctr"/>
              <a:r>
                <a:rPr lang="ja-JP" altLang="en-US" sz="1400" b="1" dirty="0">
                  <a:solidFill>
                    <a:schemeClr val="tx1"/>
                  </a:solidFill>
                </a:rPr>
                <a:t>（就活イベント）</a:t>
              </a:r>
            </a:p>
          </p:txBody>
        </p:sp>
      </p:grpSp>
      <p:grpSp>
        <p:nvGrpSpPr>
          <p:cNvPr id="32" name="グループ化 31"/>
          <p:cNvGrpSpPr/>
          <p:nvPr/>
        </p:nvGrpSpPr>
        <p:grpSpPr>
          <a:xfrm>
            <a:off x="2109664" y="2415104"/>
            <a:ext cx="2235632" cy="1883472"/>
            <a:chOff x="2366994" y="2840775"/>
            <a:chExt cx="2078546" cy="1883472"/>
          </a:xfrm>
        </p:grpSpPr>
        <p:pic>
          <p:nvPicPr>
            <p:cNvPr id="4" name="図 3"/>
            <p:cNvPicPr>
              <a:picLocks noChangeAspect="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366994" y="2840775"/>
              <a:ext cx="2078546" cy="1883472"/>
            </a:xfrm>
            <a:prstGeom prst="rect">
              <a:avLst/>
            </a:prstGeom>
          </p:spPr>
        </p:pic>
        <p:sp>
          <p:nvSpPr>
            <p:cNvPr id="14" name="角丸四角形 7"/>
            <p:cNvSpPr/>
            <p:nvPr/>
          </p:nvSpPr>
          <p:spPr>
            <a:xfrm>
              <a:off x="2461744" y="3362922"/>
              <a:ext cx="1934511" cy="707462"/>
            </a:xfrm>
            <a:prstGeom prst="roundRect">
              <a:avLst>
                <a:gd name="adj" fmla="val 9293"/>
              </a:avLst>
            </a:prstGeom>
            <a:no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0" dirty="0">
                  <a:solidFill>
                    <a:schemeClr val="tx1"/>
                  </a:solidFill>
                </a:rPr>
                <a:t> </a:t>
              </a:r>
              <a:r>
                <a:rPr lang="ja-JP" altLang="en-US" sz="1200" b="0" dirty="0">
                  <a:solidFill>
                    <a:schemeClr val="tx1"/>
                  </a:solidFill>
                </a:rPr>
                <a:t>津山圏域で開催される</a:t>
              </a:r>
              <a:endParaRPr lang="en-US" altLang="ja-JP" sz="1200" b="0" dirty="0">
                <a:solidFill>
                  <a:schemeClr val="tx1"/>
                </a:solidFill>
              </a:endParaRPr>
            </a:p>
            <a:p>
              <a:pPr algn="ctr"/>
              <a:r>
                <a:rPr lang="ja-JP" altLang="en-US" sz="1400" b="1" dirty="0">
                  <a:solidFill>
                    <a:schemeClr val="tx1"/>
                  </a:solidFill>
                </a:rPr>
                <a:t>合同企業説明会等</a:t>
              </a:r>
            </a:p>
          </p:txBody>
        </p:sp>
      </p:grpSp>
      <p:grpSp>
        <p:nvGrpSpPr>
          <p:cNvPr id="35" name="グループ化 34"/>
          <p:cNvGrpSpPr/>
          <p:nvPr/>
        </p:nvGrpSpPr>
        <p:grpSpPr>
          <a:xfrm>
            <a:off x="4429263" y="2390590"/>
            <a:ext cx="2491103" cy="1911455"/>
            <a:chOff x="4465711" y="2595049"/>
            <a:chExt cx="2132934" cy="1710372"/>
          </a:xfrm>
        </p:grpSpPr>
        <p:pic>
          <p:nvPicPr>
            <p:cNvPr id="3" name="図 2"/>
            <p:cNvPicPr>
              <a:picLocks noChangeAspect="1"/>
            </p:cNvPicPr>
            <p:nvPr/>
          </p:nvPicPr>
          <p:blipFill>
            <a:blip r:embed="rId5" cstate="print">
              <a:duotone>
                <a:schemeClr val="accent2">
                  <a:shade val="45000"/>
                  <a:satMod val="135000"/>
                </a:schemeClr>
                <a:prstClr val="white"/>
              </a:duotone>
              <a:extLst>
                <a:ext uri="{BEBA8EAE-BF5A-486C-A8C5-ECC9F3942E4B}">
                  <a14:imgProps xmlns:a14="http://schemas.microsoft.com/office/drawing/2010/main">
                    <a14:imgLayer r:embed="rId6">
                      <a14:imgEffect>
                        <a14:colorTemperature colorTemp="4700"/>
                      </a14:imgEffect>
                    </a14:imgLayer>
                  </a14:imgProps>
                </a:ext>
                <a:ext uri="{28A0092B-C50C-407E-A947-70E740481C1C}">
                  <a14:useLocalDpi xmlns:a14="http://schemas.microsoft.com/office/drawing/2010/main" val="0"/>
                </a:ext>
              </a:extLst>
            </a:blip>
            <a:stretch>
              <a:fillRect/>
            </a:stretch>
          </p:blipFill>
          <p:spPr>
            <a:xfrm>
              <a:off x="4465711" y="2595049"/>
              <a:ext cx="2132934" cy="1710372"/>
            </a:xfrm>
            <a:prstGeom prst="rect">
              <a:avLst/>
            </a:prstGeom>
          </p:spPr>
        </p:pic>
        <p:sp>
          <p:nvSpPr>
            <p:cNvPr id="15" name="角丸四角形 7"/>
            <p:cNvSpPr/>
            <p:nvPr/>
          </p:nvSpPr>
          <p:spPr>
            <a:xfrm>
              <a:off x="4597096" y="3062150"/>
              <a:ext cx="1934511" cy="707462"/>
            </a:xfrm>
            <a:prstGeom prst="roundRect">
              <a:avLst>
                <a:gd name="adj" fmla="val 9293"/>
              </a:avLst>
            </a:prstGeom>
            <a:no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rPr>
                <a:t>津山圏域内企業が実施する</a:t>
              </a:r>
              <a:endParaRPr lang="en-US" altLang="ja-JP" sz="1200" dirty="0">
                <a:solidFill>
                  <a:schemeClr val="tx1"/>
                </a:solidFill>
              </a:endParaRPr>
            </a:p>
            <a:p>
              <a:pPr algn="ctr"/>
              <a:r>
                <a:rPr lang="ja-JP" altLang="en-US" sz="1400" b="1" dirty="0">
                  <a:solidFill>
                    <a:schemeClr val="tx1"/>
                  </a:solidFill>
                </a:rPr>
                <a:t>インターンシップ</a:t>
              </a:r>
              <a:endParaRPr lang="en-US" altLang="ja-JP" sz="1400" b="1" dirty="0">
                <a:solidFill>
                  <a:schemeClr val="tx1"/>
                </a:solidFill>
              </a:endParaRPr>
            </a:p>
            <a:p>
              <a:pPr algn="ctr"/>
              <a:r>
                <a:rPr lang="ja-JP" altLang="en-US" sz="1400" b="1" dirty="0">
                  <a:solidFill>
                    <a:schemeClr val="tx1"/>
                  </a:solidFill>
                </a:rPr>
                <a:t>企業体験・企業見学</a:t>
              </a:r>
              <a:endParaRPr lang="en-US" altLang="ja-JP" sz="1400" b="1" dirty="0">
                <a:solidFill>
                  <a:schemeClr val="tx1"/>
                </a:solidFill>
              </a:endParaRPr>
            </a:p>
            <a:p>
              <a:pPr algn="ctr"/>
              <a:r>
                <a:rPr lang="ja-JP" altLang="en-US" sz="1400" b="1" dirty="0">
                  <a:solidFill>
                    <a:schemeClr val="tx1"/>
                  </a:solidFill>
                </a:rPr>
                <a:t>就職面接</a:t>
              </a:r>
            </a:p>
          </p:txBody>
        </p:sp>
      </p:grpSp>
      <p:sp>
        <p:nvSpPr>
          <p:cNvPr id="2" name="テキスト ボックス 1"/>
          <p:cNvSpPr txBox="1"/>
          <p:nvPr/>
        </p:nvSpPr>
        <p:spPr>
          <a:xfrm>
            <a:off x="655151" y="4285769"/>
            <a:ext cx="5998547" cy="830997"/>
          </a:xfrm>
          <a:prstGeom prst="rect">
            <a:avLst/>
          </a:prstGeom>
          <a:noFill/>
        </p:spPr>
        <p:txBody>
          <a:bodyPr wrap="square" rtlCol="0">
            <a:spAutoFit/>
          </a:bodyPr>
          <a:lstStyle/>
          <a:p>
            <a:r>
              <a:rPr kumimoji="1" lang="ja-JP" altLang="en-US" sz="4800" b="1" dirty="0">
                <a:ln w="22225">
                  <a:noFill/>
                  <a:prstDash val="solid"/>
                </a:ln>
                <a:latin typeface="メイリオ" panose="020B0604030504040204" pitchFamily="50" charset="-128"/>
                <a:ea typeface="メイリオ" panose="020B0604030504040204" pitchFamily="50" charset="-128"/>
              </a:rPr>
              <a:t>交通費 </a:t>
            </a:r>
            <a:r>
              <a:rPr kumimoji="1" lang="ja-JP" altLang="en-US" sz="2800" b="1" dirty="0">
                <a:ln w="22225">
                  <a:noFill/>
                  <a:prstDash val="solid"/>
                </a:ln>
                <a:latin typeface="メイリオ" panose="020B0604030504040204" pitchFamily="50" charset="-128"/>
                <a:ea typeface="メイリオ" panose="020B0604030504040204" pitchFamily="50" charset="-128"/>
              </a:rPr>
              <a:t>を </a:t>
            </a:r>
            <a:r>
              <a:rPr kumimoji="1" lang="ja-JP" altLang="en-US" sz="4800" b="1" dirty="0">
                <a:ln w="22225">
                  <a:noFill/>
                  <a:prstDash val="solid"/>
                </a:ln>
                <a:latin typeface="メイリオ" panose="020B0604030504040204" pitchFamily="50" charset="-128"/>
                <a:ea typeface="メイリオ" panose="020B0604030504040204" pitchFamily="50" charset="-128"/>
              </a:rPr>
              <a:t>助成 </a:t>
            </a:r>
            <a:r>
              <a:rPr kumimoji="1" lang="ja-JP" altLang="en-US" sz="2800" b="1" dirty="0">
                <a:ln w="22225">
                  <a:noFill/>
                  <a:prstDash val="solid"/>
                </a:ln>
                <a:latin typeface="メイリオ" panose="020B0604030504040204" pitchFamily="50" charset="-128"/>
                <a:ea typeface="メイリオ" panose="020B0604030504040204" pitchFamily="50" charset="-128"/>
              </a:rPr>
              <a:t>します</a:t>
            </a:r>
            <a:r>
              <a:rPr kumimoji="1" lang="ja-JP" altLang="en-US" sz="4800" b="1" dirty="0">
                <a:ln w="22225">
                  <a:noFill/>
                  <a:prstDash val="solid"/>
                </a:ln>
                <a:latin typeface="メイリオ" panose="020B0604030504040204" pitchFamily="50" charset="-128"/>
                <a:ea typeface="メイリオ" panose="020B0604030504040204" pitchFamily="50" charset="-128"/>
              </a:rPr>
              <a:t>！</a:t>
            </a:r>
          </a:p>
        </p:txBody>
      </p:sp>
      <p:sp>
        <p:nvSpPr>
          <p:cNvPr id="7" name="テキスト ボックス 6"/>
          <p:cNvSpPr txBox="1"/>
          <p:nvPr/>
        </p:nvSpPr>
        <p:spPr>
          <a:xfrm>
            <a:off x="3083576" y="376521"/>
            <a:ext cx="3570121" cy="2031325"/>
          </a:xfrm>
          <a:prstGeom prst="rect">
            <a:avLst/>
          </a:prstGeom>
          <a:noFill/>
        </p:spPr>
        <p:txBody>
          <a:bodyPr wrap="square" rtlCol="0">
            <a:spAutoFit/>
          </a:bodyPr>
          <a:lstStyle/>
          <a:p>
            <a:r>
              <a:rPr kumimoji="1" lang="ja-JP" altLang="en-US" sz="1400" dirty="0"/>
              <a:t>津山広域事務組合では、県外の大学等に在籍する学生が、津山圏域で実施する合同企業説明会や企業見学会、津山圏域内企業が実施するインターンシップや就職面接等に参加するために必要な交通費を助成することで、県外在住学生の就職活動を応援しています。</a:t>
            </a:r>
            <a:endParaRPr kumimoji="1" lang="en-US" altLang="ja-JP" sz="1400" dirty="0"/>
          </a:p>
          <a:p>
            <a:r>
              <a:rPr kumimoji="1" lang="ja-JP" altLang="en-US" sz="1400"/>
              <a:t>新採用職員の募集を</a:t>
            </a:r>
            <a:r>
              <a:rPr kumimoji="1" lang="ja-JP" altLang="en-US" sz="1400" dirty="0"/>
              <a:t>検討されている企業様はぜひご活用ください！</a:t>
            </a:r>
          </a:p>
        </p:txBody>
      </p:sp>
      <p:sp>
        <p:nvSpPr>
          <p:cNvPr id="25" name="テキスト ボックス 24"/>
          <p:cNvSpPr txBox="1"/>
          <p:nvPr/>
        </p:nvSpPr>
        <p:spPr>
          <a:xfrm>
            <a:off x="487216" y="1141001"/>
            <a:ext cx="2446700" cy="1046440"/>
          </a:xfrm>
          <a:prstGeom prst="rect">
            <a:avLst/>
          </a:prstGeom>
          <a:noFill/>
        </p:spPr>
        <p:txBody>
          <a:bodyPr wrap="square" rtlCol="0">
            <a:spAutoFit/>
          </a:bodyPr>
          <a:lstStyle/>
          <a:p>
            <a:r>
              <a:rPr kumimoji="1" lang="ja-JP" altLang="en-US" sz="2000" b="1" dirty="0">
                <a:solidFill>
                  <a:srgbClr val="01549D"/>
                </a:solidFill>
              </a:rPr>
              <a:t>津山広域事務組合</a:t>
            </a:r>
            <a:r>
              <a:rPr kumimoji="1" lang="ja-JP" altLang="en-US" sz="1400" b="1" dirty="0">
                <a:solidFill>
                  <a:srgbClr val="FF6600"/>
                </a:solidFill>
              </a:rPr>
              <a:t>の</a:t>
            </a:r>
            <a:endParaRPr kumimoji="1" lang="en-US" altLang="ja-JP" sz="1400" b="1" dirty="0">
              <a:solidFill>
                <a:srgbClr val="FF6600"/>
              </a:solidFill>
            </a:endParaRPr>
          </a:p>
          <a:p>
            <a:r>
              <a:rPr kumimoji="1" lang="ja-JP" altLang="en-US" sz="1400" b="1" dirty="0">
                <a:solidFill>
                  <a:srgbClr val="FF6600"/>
                </a:solidFill>
              </a:rPr>
              <a:t>ホームページに</a:t>
            </a:r>
            <a:endParaRPr kumimoji="1" lang="en-US" altLang="ja-JP" sz="1400" b="1" dirty="0">
              <a:solidFill>
                <a:srgbClr val="FF6600"/>
              </a:solidFill>
            </a:endParaRPr>
          </a:p>
          <a:p>
            <a:r>
              <a:rPr kumimoji="1" lang="ja-JP" altLang="en-US" sz="1400" b="1" dirty="0">
                <a:solidFill>
                  <a:srgbClr val="FF6600"/>
                </a:solidFill>
              </a:rPr>
              <a:t>インターンシップ情報を</a:t>
            </a:r>
            <a:endParaRPr kumimoji="1" lang="en-US" altLang="ja-JP" sz="1400" b="1" dirty="0">
              <a:solidFill>
                <a:srgbClr val="FF6600"/>
              </a:solidFill>
            </a:endParaRPr>
          </a:p>
          <a:p>
            <a:r>
              <a:rPr kumimoji="1" lang="ja-JP" altLang="en-US" sz="1400" b="1" dirty="0">
                <a:solidFill>
                  <a:srgbClr val="FF6600"/>
                </a:solidFill>
              </a:rPr>
              <a:t>掲載しませんか？</a:t>
            </a:r>
          </a:p>
        </p:txBody>
      </p:sp>
      <p:sp>
        <p:nvSpPr>
          <p:cNvPr id="27" name="正方形/長方形 26"/>
          <p:cNvSpPr/>
          <p:nvPr/>
        </p:nvSpPr>
        <p:spPr>
          <a:xfrm rot="21180277">
            <a:off x="237532" y="268429"/>
            <a:ext cx="2434441" cy="748056"/>
          </a:xfrm>
          <a:prstGeom prst="rect">
            <a:avLst/>
          </a:prstGeom>
          <a:solidFill>
            <a:schemeClr val="accent4">
              <a:lumMod val="60000"/>
              <a:lumOff val="4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rot="21180277">
            <a:off x="388331" y="598447"/>
            <a:ext cx="2446317" cy="400110"/>
          </a:xfrm>
          <a:prstGeom prst="rect">
            <a:avLst/>
          </a:prstGeom>
          <a:noFill/>
        </p:spPr>
        <p:txBody>
          <a:bodyPr wrap="square" rtlCol="0">
            <a:spAutoFit/>
          </a:bodyPr>
          <a:lstStyle/>
          <a:p>
            <a:r>
              <a:rPr kumimoji="1" lang="ja-JP" altLang="en-US" sz="2000" b="1" dirty="0">
                <a:solidFill>
                  <a:srgbClr val="BC4D02"/>
                </a:solidFill>
                <a:latin typeface="メイリオ" panose="020B0604030504040204" pitchFamily="50" charset="-128"/>
                <a:ea typeface="メイリオ" panose="020B0604030504040204" pitchFamily="50" charset="-128"/>
              </a:rPr>
              <a:t>企業のみなさまへ</a:t>
            </a:r>
          </a:p>
        </p:txBody>
      </p:sp>
      <p:cxnSp>
        <p:nvCxnSpPr>
          <p:cNvPr id="19" name="直線コネクタ 18"/>
          <p:cNvCxnSpPr/>
          <p:nvPr/>
        </p:nvCxnSpPr>
        <p:spPr>
          <a:xfrm>
            <a:off x="2945948" y="545249"/>
            <a:ext cx="0" cy="1606567"/>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41" name="角丸四角形 22"/>
          <p:cNvSpPr/>
          <p:nvPr/>
        </p:nvSpPr>
        <p:spPr>
          <a:xfrm>
            <a:off x="487216" y="4803696"/>
            <a:ext cx="4212843" cy="6177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6600"/>
                </a:solidFill>
                <a:latin typeface="メイリオ" panose="020B0604030504040204" pitchFamily="50" charset="-128"/>
                <a:ea typeface="メイリオ" panose="020B0604030504040204" pitchFamily="50" charset="-128"/>
              </a:rPr>
              <a:t>地域企業説明会等参加助成制度</a:t>
            </a:r>
          </a:p>
        </p:txBody>
      </p:sp>
      <p:sp>
        <p:nvSpPr>
          <p:cNvPr id="36" name="角丸四角形 35"/>
          <p:cNvSpPr/>
          <p:nvPr/>
        </p:nvSpPr>
        <p:spPr>
          <a:xfrm>
            <a:off x="245643" y="5716308"/>
            <a:ext cx="6353001" cy="3914580"/>
          </a:xfrm>
          <a:prstGeom prst="roundRect">
            <a:avLst>
              <a:gd name="adj" fmla="val 117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p:cNvSpPr txBox="1"/>
          <p:nvPr/>
        </p:nvSpPr>
        <p:spPr>
          <a:xfrm>
            <a:off x="298123" y="5808775"/>
            <a:ext cx="6312396" cy="4093428"/>
          </a:xfrm>
          <a:prstGeom prst="rect">
            <a:avLst/>
          </a:prstGeom>
          <a:noFill/>
        </p:spPr>
        <p:txBody>
          <a:bodyPr wrap="square" rtlCol="0">
            <a:spAutoFit/>
          </a:bodyPr>
          <a:lstStyle/>
          <a:p>
            <a:pPr>
              <a:lnSpc>
                <a:spcPts val="1800"/>
              </a:lnSpc>
              <a:spcBef>
                <a:spcPts val="0"/>
              </a:spcBef>
              <a:spcAft>
                <a:spcPts val="0"/>
              </a:spcAft>
            </a:pPr>
            <a:r>
              <a:rPr lang="ja-JP" altLang="en-US" sz="1400" dirty="0">
                <a:latin typeface="+mn-ea"/>
              </a:rPr>
              <a:t>　以下のすべての要件を満たす、県外の大学・大学院・短大・高専・専修学校等へ進学した</a:t>
            </a:r>
            <a:r>
              <a:rPr lang="ja-JP" altLang="en-US" sz="1400" b="1" dirty="0">
                <a:solidFill>
                  <a:srgbClr val="FF0000"/>
                </a:solidFill>
                <a:latin typeface="+mn-ea"/>
              </a:rPr>
              <a:t>新規学卒者等</a:t>
            </a:r>
            <a:r>
              <a:rPr lang="ja-JP" altLang="en-US" sz="1400" dirty="0">
                <a:latin typeface="+mn-ea"/>
              </a:rPr>
              <a:t>が対象となります。</a:t>
            </a:r>
            <a:endParaRPr lang="en-US" altLang="ja-JP" sz="1400" dirty="0">
              <a:latin typeface="+mn-ea"/>
            </a:endParaRPr>
          </a:p>
          <a:p>
            <a:pPr>
              <a:lnSpc>
                <a:spcPts val="1800"/>
              </a:lnSpc>
              <a:spcBef>
                <a:spcPts val="1000"/>
              </a:spcBef>
              <a:spcAft>
                <a:spcPts val="0"/>
              </a:spcAft>
            </a:pPr>
            <a:r>
              <a:rPr lang="ja-JP" altLang="en-US" sz="1400" dirty="0">
                <a:latin typeface="+mn-ea"/>
              </a:rPr>
              <a:t>　① 県外に居住している人</a:t>
            </a:r>
          </a:p>
          <a:p>
            <a:pPr>
              <a:lnSpc>
                <a:spcPts val="1800"/>
              </a:lnSpc>
              <a:spcBef>
                <a:spcPts val="0"/>
              </a:spcBef>
              <a:spcAft>
                <a:spcPts val="0"/>
              </a:spcAft>
            </a:pPr>
            <a:r>
              <a:rPr lang="ja-JP" altLang="en-US" sz="1400" dirty="0">
                <a:latin typeface="+mn-ea"/>
              </a:rPr>
              <a:t>　② 県外の大学等に進学するまでに津山圏域に居住していた人または直系親</a:t>
            </a:r>
            <a:endParaRPr lang="en-US" altLang="ja-JP" sz="1400" dirty="0">
              <a:latin typeface="+mn-ea"/>
            </a:endParaRPr>
          </a:p>
          <a:p>
            <a:pPr>
              <a:lnSpc>
                <a:spcPts val="1800"/>
              </a:lnSpc>
              <a:spcBef>
                <a:spcPts val="0"/>
              </a:spcBef>
              <a:spcAft>
                <a:spcPts val="0"/>
              </a:spcAft>
            </a:pPr>
            <a:r>
              <a:rPr lang="ja-JP" altLang="en-US" sz="1400" dirty="0">
                <a:latin typeface="+mn-ea"/>
              </a:rPr>
              <a:t>　　 族（父母・祖父母等）が津山圏域に居住している人</a:t>
            </a:r>
          </a:p>
          <a:p>
            <a:pPr>
              <a:lnSpc>
                <a:spcPts val="1800"/>
              </a:lnSpc>
              <a:spcBef>
                <a:spcPts val="0"/>
              </a:spcBef>
              <a:spcAft>
                <a:spcPts val="0"/>
              </a:spcAft>
            </a:pPr>
            <a:r>
              <a:rPr lang="ja-JP" altLang="en-US" sz="1400" dirty="0">
                <a:latin typeface="+mn-ea"/>
              </a:rPr>
              <a:t>　③ 就活学生登録に登録しているまたは津山広域事務組合等が就職支援協定</a:t>
            </a:r>
            <a:endParaRPr lang="en-US" altLang="ja-JP" sz="1400" dirty="0">
              <a:latin typeface="+mn-ea"/>
            </a:endParaRPr>
          </a:p>
          <a:p>
            <a:pPr>
              <a:lnSpc>
                <a:spcPts val="1800"/>
              </a:lnSpc>
              <a:spcBef>
                <a:spcPts val="0"/>
              </a:spcBef>
              <a:spcAft>
                <a:spcPts val="0"/>
              </a:spcAft>
            </a:pPr>
            <a:r>
              <a:rPr lang="ja-JP" altLang="en-US" sz="1400" dirty="0">
                <a:latin typeface="+mn-ea"/>
              </a:rPr>
              <a:t>　　を締結している県外の大学に在籍している人</a:t>
            </a:r>
          </a:p>
          <a:p>
            <a:pPr>
              <a:lnSpc>
                <a:spcPts val="1800"/>
              </a:lnSpc>
              <a:spcBef>
                <a:spcPts val="0"/>
              </a:spcBef>
              <a:spcAft>
                <a:spcPts val="0"/>
              </a:spcAft>
            </a:pPr>
            <a:r>
              <a:rPr lang="ja-JP" altLang="en-US" sz="1200" dirty="0">
                <a:latin typeface="+mn-ea"/>
              </a:rPr>
              <a:t>　　（既卒３年以内の場合は、無料職業紹介センターの求職登録に登録しているか、津山</a:t>
            </a:r>
            <a:endParaRPr lang="en-US" altLang="ja-JP" sz="1200" dirty="0">
              <a:latin typeface="+mn-ea"/>
            </a:endParaRPr>
          </a:p>
          <a:p>
            <a:pPr>
              <a:lnSpc>
                <a:spcPts val="1800"/>
              </a:lnSpc>
              <a:spcBef>
                <a:spcPts val="0"/>
              </a:spcBef>
              <a:spcAft>
                <a:spcPts val="0"/>
              </a:spcAft>
            </a:pPr>
            <a:r>
              <a:rPr lang="ja-JP" altLang="en-US" sz="1200" dirty="0">
                <a:latin typeface="+mn-ea"/>
              </a:rPr>
              <a:t>　　　広域事務組合等が就職支援協定を締結している県外の大学を卒業していること）</a:t>
            </a:r>
          </a:p>
          <a:p>
            <a:pPr>
              <a:lnSpc>
                <a:spcPts val="1800"/>
              </a:lnSpc>
              <a:spcBef>
                <a:spcPts val="0"/>
              </a:spcBef>
              <a:spcAft>
                <a:spcPts val="0"/>
              </a:spcAft>
            </a:pPr>
            <a:endParaRPr lang="ja-JP" altLang="en-US" sz="1400" dirty="0">
              <a:latin typeface="+mn-ea"/>
            </a:endParaRPr>
          </a:p>
          <a:p>
            <a:pPr>
              <a:lnSpc>
                <a:spcPts val="1000"/>
              </a:lnSpc>
              <a:spcBef>
                <a:spcPts val="0"/>
              </a:spcBef>
              <a:spcAft>
                <a:spcPts val="0"/>
              </a:spcAft>
            </a:pPr>
            <a:r>
              <a:rPr lang="ja-JP" altLang="en-US" sz="1000" dirty="0">
                <a:latin typeface="+mn-ea"/>
              </a:rPr>
              <a:t>　　■新規学卒者等とは</a:t>
            </a:r>
          </a:p>
          <a:p>
            <a:pPr>
              <a:lnSpc>
                <a:spcPts val="1000"/>
              </a:lnSpc>
              <a:spcBef>
                <a:spcPts val="0"/>
              </a:spcBef>
              <a:spcAft>
                <a:spcPts val="0"/>
              </a:spcAft>
            </a:pPr>
            <a:r>
              <a:rPr lang="ja-JP" altLang="en-US" sz="1000" dirty="0">
                <a:latin typeface="+mn-ea"/>
              </a:rPr>
              <a:t>　 　　大学等へ進学した就職活動中の学生と既卒３年以内の人</a:t>
            </a:r>
          </a:p>
          <a:p>
            <a:pPr>
              <a:lnSpc>
                <a:spcPts val="1000"/>
              </a:lnSpc>
              <a:spcBef>
                <a:spcPts val="700"/>
              </a:spcBef>
              <a:spcAft>
                <a:spcPts val="0"/>
              </a:spcAft>
            </a:pPr>
            <a:r>
              <a:rPr lang="ja-JP" altLang="en-US" sz="1000" dirty="0">
                <a:latin typeface="+mn-ea"/>
              </a:rPr>
              <a:t>　　■津山広域事務組合とは</a:t>
            </a:r>
            <a:endParaRPr lang="en-US" altLang="ja-JP" sz="1000" dirty="0">
              <a:latin typeface="+mn-ea"/>
            </a:endParaRPr>
          </a:p>
          <a:p>
            <a:pPr>
              <a:lnSpc>
                <a:spcPts val="1000"/>
              </a:lnSpc>
              <a:spcBef>
                <a:spcPts val="0"/>
              </a:spcBef>
              <a:spcAft>
                <a:spcPts val="0"/>
              </a:spcAft>
            </a:pPr>
            <a:r>
              <a:rPr lang="ja-JP" altLang="en-US" sz="1000" dirty="0">
                <a:latin typeface="+mn-ea"/>
              </a:rPr>
              <a:t>　 　　津山圏域（津山市・鏡野町・勝央町・奈義町・久米南町・美咲町）で構成する</a:t>
            </a:r>
            <a:endParaRPr lang="en-US" altLang="ja-JP" sz="1000" dirty="0">
              <a:latin typeface="+mn-ea"/>
            </a:endParaRPr>
          </a:p>
          <a:p>
            <a:pPr>
              <a:lnSpc>
                <a:spcPts val="1000"/>
              </a:lnSpc>
              <a:spcBef>
                <a:spcPts val="0"/>
              </a:spcBef>
              <a:spcAft>
                <a:spcPts val="0"/>
              </a:spcAft>
            </a:pPr>
            <a:r>
              <a:rPr lang="en-US" altLang="ja-JP" sz="1000" dirty="0">
                <a:latin typeface="+mn-ea"/>
              </a:rPr>
              <a:t>           </a:t>
            </a:r>
            <a:r>
              <a:rPr lang="ja-JP" altLang="en-US" sz="1000" dirty="0">
                <a:latin typeface="+mn-ea"/>
              </a:rPr>
              <a:t>一部事務組合で、圏域の雇用労働に関する業務に携わっています。</a:t>
            </a:r>
          </a:p>
          <a:p>
            <a:pPr>
              <a:lnSpc>
                <a:spcPts val="1000"/>
              </a:lnSpc>
              <a:spcBef>
                <a:spcPts val="700"/>
              </a:spcBef>
              <a:spcAft>
                <a:spcPts val="0"/>
              </a:spcAft>
            </a:pPr>
            <a:r>
              <a:rPr lang="ja-JP" altLang="en-US" sz="1000" dirty="0">
                <a:latin typeface="+mn-ea"/>
              </a:rPr>
              <a:t>　　■就活学生登録とは</a:t>
            </a:r>
          </a:p>
          <a:p>
            <a:pPr>
              <a:lnSpc>
                <a:spcPts val="1000"/>
              </a:lnSpc>
              <a:spcBef>
                <a:spcPts val="0"/>
              </a:spcBef>
              <a:spcAft>
                <a:spcPts val="0"/>
              </a:spcAft>
            </a:pPr>
            <a:r>
              <a:rPr lang="ja-JP" altLang="en-US" sz="1000" dirty="0">
                <a:latin typeface="+mn-ea"/>
              </a:rPr>
              <a:t>　 　　県北地域への就職を希望する大学生等に登録を募り、県北地域の就職に関する</a:t>
            </a:r>
            <a:endParaRPr lang="en-US" altLang="ja-JP" sz="1000" dirty="0">
              <a:latin typeface="+mn-ea"/>
            </a:endParaRPr>
          </a:p>
          <a:p>
            <a:pPr>
              <a:lnSpc>
                <a:spcPts val="1000"/>
              </a:lnSpc>
              <a:spcBef>
                <a:spcPts val="0"/>
              </a:spcBef>
              <a:spcAft>
                <a:spcPts val="0"/>
              </a:spcAft>
            </a:pPr>
            <a:r>
              <a:rPr lang="ja-JP" altLang="en-US" sz="1000" dirty="0">
                <a:latin typeface="+mn-ea"/>
              </a:rPr>
              <a:t>　　　 情報の提供や、企業とのマッチングなど就職活動をサポートする制度です。</a:t>
            </a:r>
          </a:p>
          <a:p>
            <a:pPr>
              <a:lnSpc>
                <a:spcPts val="1800"/>
              </a:lnSpc>
              <a:spcBef>
                <a:spcPts val="0"/>
              </a:spcBef>
              <a:spcAft>
                <a:spcPts val="0"/>
              </a:spcAft>
            </a:pPr>
            <a:endParaRPr lang="ja-JP" altLang="en-US" sz="1400" dirty="0">
              <a:latin typeface="+mn-ea"/>
            </a:endParaRPr>
          </a:p>
        </p:txBody>
      </p:sp>
      <p:grpSp>
        <p:nvGrpSpPr>
          <p:cNvPr id="37" name="グループ化 36"/>
          <p:cNvGrpSpPr/>
          <p:nvPr/>
        </p:nvGrpSpPr>
        <p:grpSpPr>
          <a:xfrm>
            <a:off x="5282130" y="8324602"/>
            <a:ext cx="1285102" cy="1219792"/>
            <a:chOff x="11854993" y="8241512"/>
            <a:chExt cx="1364469" cy="1295125"/>
          </a:xfrm>
        </p:grpSpPr>
        <p:pic>
          <p:nvPicPr>
            <p:cNvPr id="1111" name="Picture 4" descr="http://1.bp.blogspot.com/-SmwaRmiehAs/VdLrn_IT1UI/AAAAAAAAwus/vrhVAO79mAc/s800/business_suit_good.png"/>
            <p:cNvPicPr>
              <a:picLocks noChangeAspect="1" noChangeArrowheads="1"/>
            </p:cNvPicPr>
            <p:nvPr/>
          </p:nvPicPr>
          <p:blipFill>
            <a:blip r:embed="rId7"/>
            <a:stretch>
              <a:fillRect/>
            </a:stretch>
          </p:blipFill>
          <p:spPr>
            <a:xfrm>
              <a:off x="12443268" y="8241512"/>
              <a:ext cx="776194" cy="1277684"/>
            </a:xfrm>
            <a:prstGeom prst="rect">
              <a:avLst/>
            </a:prstGeom>
            <a:noFill/>
          </p:spPr>
        </p:pic>
        <p:pic>
          <p:nvPicPr>
            <p:cNvPr id="1112" name="Picture 6" descr="http://2.bp.blogspot.com/-1mLjLjlWnMk/ViipNaBhgFI/AAAAAAAAzys/k-1Gdd3zMWA/s800/business_suit_good_woman.png"/>
            <p:cNvPicPr>
              <a:picLocks noChangeAspect="1" noChangeArrowheads="1"/>
            </p:cNvPicPr>
            <p:nvPr/>
          </p:nvPicPr>
          <p:blipFill>
            <a:blip r:embed="rId8"/>
            <a:stretch>
              <a:fillRect/>
            </a:stretch>
          </p:blipFill>
          <p:spPr>
            <a:xfrm>
              <a:off x="11854993" y="8264615"/>
              <a:ext cx="779113" cy="1272022"/>
            </a:xfrm>
            <a:prstGeom prst="rect">
              <a:avLst/>
            </a:prstGeom>
            <a:noFill/>
          </p:spPr>
        </p:pic>
      </p:grpSp>
      <p:pic>
        <p:nvPicPr>
          <p:cNvPr id="6" name="図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60814" y="146901"/>
            <a:ext cx="456115" cy="456115"/>
          </a:xfrm>
          <a:prstGeom prst="rect">
            <a:avLst/>
          </a:prstGeom>
        </p:spPr>
      </p:pic>
      <p:grpSp>
        <p:nvGrpSpPr>
          <p:cNvPr id="18" name="グループ化 17"/>
          <p:cNvGrpSpPr/>
          <p:nvPr/>
        </p:nvGrpSpPr>
        <p:grpSpPr>
          <a:xfrm>
            <a:off x="1710566" y="5398779"/>
            <a:ext cx="4763429" cy="314270"/>
            <a:chOff x="6062439" y="4021598"/>
            <a:chExt cx="4763429" cy="314270"/>
          </a:xfrm>
        </p:grpSpPr>
        <p:pic>
          <p:nvPicPr>
            <p:cNvPr id="9" name="図 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062439" y="4039536"/>
              <a:ext cx="878332" cy="286556"/>
            </a:xfrm>
            <a:prstGeom prst="rect">
              <a:avLst/>
            </a:prstGeom>
          </p:spPr>
        </p:pic>
        <p:pic>
          <p:nvPicPr>
            <p:cNvPr id="10" name="図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21221" y="4034263"/>
              <a:ext cx="749329" cy="301605"/>
            </a:xfrm>
            <a:prstGeom prst="rect">
              <a:avLst/>
            </a:prstGeom>
          </p:spPr>
        </p:pic>
        <p:pic>
          <p:nvPicPr>
            <p:cNvPr id="20" name="図 1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663724" y="4032011"/>
              <a:ext cx="749329" cy="301605"/>
            </a:xfrm>
            <a:prstGeom prst="rect">
              <a:avLst/>
            </a:prstGeom>
          </p:spPr>
        </p:pic>
        <p:pic>
          <p:nvPicPr>
            <p:cNvPr id="21" name="図 2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413054" y="4031820"/>
              <a:ext cx="749329" cy="301605"/>
            </a:xfrm>
            <a:prstGeom prst="rect">
              <a:avLst/>
            </a:prstGeom>
          </p:spPr>
        </p:pic>
        <p:pic>
          <p:nvPicPr>
            <p:cNvPr id="22" name="図 2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159761" y="4021598"/>
              <a:ext cx="749329" cy="301605"/>
            </a:xfrm>
            <a:prstGeom prst="rect">
              <a:avLst/>
            </a:prstGeom>
          </p:spPr>
        </p:pic>
        <p:pic>
          <p:nvPicPr>
            <p:cNvPr id="12" name="図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10800000" flipV="1">
              <a:off x="9895784" y="4023931"/>
              <a:ext cx="930084" cy="303440"/>
            </a:xfrm>
            <a:prstGeom prst="rect">
              <a:avLst/>
            </a:prstGeom>
          </p:spPr>
        </p:pic>
      </p:grpSp>
      <p:sp>
        <p:nvSpPr>
          <p:cNvPr id="11" name="テキスト ボックス 10">
            <a:extLst>
              <a:ext uri="{FF2B5EF4-FFF2-40B4-BE49-F238E27FC236}">
                <a16:creationId xmlns:a16="http://schemas.microsoft.com/office/drawing/2014/main" id="{AFFF1DC1-BFF5-4589-928F-8C1D83114508}"/>
              </a:ext>
            </a:extLst>
          </p:cNvPr>
          <p:cNvSpPr txBox="1"/>
          <p:nvPr/>
        </p:nvSpPr>
        <p:spPr>
          <a:xfrm>
            <a:off x="5422900" y="74364"/>
            <a:ext cx="1497466" cy="253916"/>
          </a:xfrm>
          <a:prstGeom prst="rect">
            <a:avLst/>
          </a:prstGeom>
          <a:noFill/>
        </p:spPr>
        <p:txBody>
          <a:bodyPr wrap="square" rtlCol="0">
            <a:spAutoFit/>
          </a:bodyPr>
          <a:lstStyle/>
          <a:p>
            <a:r>
              <a:rPr kumimoji="1" lang="ja-JP" altLang="en-US" sz="1050" dirty="0"/>
              <a:t>（令和</a:t>
            </a:r>
            <a:r>
              <a:rPr kumimoji="1" lang="en-US" altLang="ja-JP" sz="1050" dirty="0"/>
              <a:t>6</a:t>
            </a:r>
            <a:r>
              <a:rPr kumimoji="1" lang="ja-JP" altLang="en-US" sz="1050" dirty="0"/>
              <a:t>年</a:t>
            </a:r>
            <a:r>
              <a:rPr kumimoji="1" lang="en-US" altLang="ja-JP" sz="1050" dirty="0"/>
              <a:t>4</a:t>
            </a:r>
            <a:r>
              <a:rPr kumimoji="1" lang="ja-JP" altLang="en-US" sz="1050" dirty="0"/>
              <a:t>月</a:t>
            </a:r>
            <a:r>
              <a:rPr kumimoji="1" lang="en-US" altLang="ja-JP" sz="1050" dirty="0"/>
              <a:t>1</a:t>
            </a:r>
            <a:r>
              <a:rPr kumimoji="1" lang="ja-JP" altLang="en-US" sz="1050" dirty="0"/>
              <a:t>日～）</a:t>
            </a:r>
          </a:p>
        </p:txBody>
      </p:sp>
    </p:spTree>
    <p:extLst>
      <p:ext uri="{BB962C8B-B14F-4D97-AF65-F5344CB8AC3E}">
        <p14:creationId xmlns:p14="http://schemas.microsoft.com/office/powerpoint/2010/main" val="369745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0" y="-76828"/>
            <a:ext cx="6858000" cy="9905999"/>
          </a:xfrm>
          <a:prstGeom prst="roundRect">
            <a:avLst>
              <a:gd name="adj" fmla="val 2688"/>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9" name="正方形/長方形 2047"/>
          <p:cNvSpPr/>
          <p:nvPr/>
        </p:nvSpPr>
        <p:spPr>
          <a:xfrm>
            <a:off x="1240480" y="8657042"/>
            <a:ext cx="3821779" cy="1169551"/>
          </a:xfrm>
          <a:prstGeom prst="rect">
            <a:avLst/>
          </a:prstGeom>
        </p:spPr>
        <p:txBody>
          <a:bodyPr wrap="square">
            <a:spAutoFit/>
          </a:bodyPr>
          <a:lstStyle/>
          <a:p>
            <a:r>
              <a:rPr lang="ja-JP" altLang="ja-JP" sz="1400" dirty="0">
                <a:latin typeface="メイリオ" panose="020B0604030504040204" pitchFamily="50" charset="-128"/>
                <a:ea typeface="メイリオ" panose="020B0604030504040204" pitchFamily="50" charset="-128"/>
              </a:rPr>
              <a:t>【</a:t>
            </a:r>
            <a:r>
              <a:rPr lang="ja-JP" altLang="ja-JP" sz="1400" b="1" dirty="0">
                <a:latin typeface="メイリオ" panose="020B0604030504040204" pitchFamily="50" charset="-128"/>
                <a:ea typeface="メイリオ" panose="020B0604030504040204" pitchFamily="50" charset="-128"/>
              </a:rPr>
              <a:t>お問い合わせ</a:t>
            </a:r>
            <a:r>
              <a:rPr lang="ja-JP" altLang="en-US" sz="1400" b="1" dirty="0">
                <a:latin typeface="メイリオ" panose="020B0604030504040204" pitchFamily="50" charset="-128"/>
                <a:ea typeface="メイリオ" panose="020B0604030504040204" pitchFamily="50" charset="-128"/>
              </a:rPr>
              <a:t>先</a:t>
            </a:r>
            <a:r>
              <a:rPr lang="ja-JP" altLang="ja-JP" sz="1400" dirty="0">
                <a:latin typeface="メイリオ" panose="020B0604030504040204" pitchFamily="50" charset="-128"/>
                <a:ea typeface="メイリオ" panose="020B0604030504040204" pitchFamily="50" charset="-128"/>
              </a:rPr>
              <a:t>】</a:t>
            </a:r>
          </a:p>
          <a:p>
            <a:r>
              <a:rPr lang="ja-JP" altLang="ja-JP" sz="1400" dirty="0">
                <a:latin typeface="メイリオ" panose="020B0604030504040204" pitchFamily="50" charset="-128"/>
                <a:ea typeface="メイリオ" panose="020B0604030504040204" pitchFamily="50" charset="-128"/>
              </a:rPr>
              <a:t>　</a:t>
            </a:r>
            <a:r>
              <a:rPr lang="ja-JP" altLang="ja-JP" sz="1400" b="1" dirty="0">
                <a:latin typeface="メイリオ" panose="020B0604030504040204" pitchFamily="50" charset="-128"/>
                <a:ea typeface="メイリオ" panose="020B0604030504040204" pitchFamily="50" charset="-128"/>
              </a:rPr>
              <a:t>岡山県津山市山下</a:t>
            </a:r>
            <a:r>
              <a:rPr lang="en-US" altLang="ja-JP" sz="1400" b="1" dirty="0">
                <a:latin typeface="メイリオ" panose="020B0604030504040204" pitchFamily="50" charset="-128"/>
                <a:ea typeface="メイリオ" panose="020B0604030504040204" pitchFamily="50" charset="-128"/>
              </a:rPr>
              <a:t>92-1 </a:t>
            </a:r>
          </a:p>
          <a:p>
            <a:r>
              <a:rPr lang="ja-JP" altLang="en-US" sz="1400" b="1" dirty="0">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津山圏域雇用労働センター内</a:t>
            </a:r>
            <a:endParaRPr lang="ja-JP" altLang="ja-JP" sz="1100"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　</a:t>
            </a:r>
            <a:r>
              <a:rPr lang="ja-JP" altLang="ja-JP" sz="1400" b="1" dirty="0">
                <a:latin typeface="メイリオ" panose="020B0604030504040204" pitchFamily="50" charset="-128"/>
                <a:ea typeface="メイリオ" panose="020B0604030504040204" pitchFamily="50" charset="-128"/>
              </a:rPr>
              <a:t>津山広域事務組合　</a:t>
            </a:r>
            <a:r>
              <a:rPr lang="en-US" altLang="ja-JP" sz="1400" b="1" dirty="0">
                <a:latin typeface="メイリオ" panose="020B0604030504040204" pitchFamily="50" charset="-128"/>
                <a:ea typeface="メイリオ" panose="020B0604030504040204" pitchFamily="50" charset="-128"/>
              </a:rPr>
              <a:t>TEL:0868-24-3633</a:t>
            </a:r>
            <a:endParaRPr lang="ja-JP" altLang="ja-JP" sz="1400"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E</a:t>
            </a:r>
            <a:r>
              <a:rPr lang="ja-JP" altLang="ja-JP" sz="1400" b="1" dirty="0">
                <a:latin typeface="メイリオ" panose="020B0604030504040204" pitchFamily="50" charset="-128"/>
                <a:ea typeface="メイリオ" panose="020B0604030504040204" pitchFamily="50" charset="-128"/>
              </a:rPr>
              <a:t>メール</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koyou@tvt.ne.jp</a:t>
            </a:r>
            <a:endParaRPr lang="ja-JP" altLang="ja-JP" sz="1400" b="1" dirty="0">
              <a:latin typeface="メイリオ" panose="020B0604030504040204" pitchFamily="50" charset="-128"/>
              <a:ea typeface="メイリオ" panose="020B0604030504040204" pitchFamily="50" charset="-128"/>
            </a:endParaRPr>
          </a:p>
        </p:txBody>
      </p:sp>
      <p:sp>
        <p:nvSpPr>
          <p:cNvPr id="1120" name="角丸四角形 22"/>
          <p:cNvSpPr/>
          <p:nvPr/>
        </p:nvSpPr>
        <p:spPr>
          <a:xfrm>
            <a:off x="132330" y="2053757"/>
            <a:ext cx="1960128" cy="6177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助成金額</a:t>
            </a:r>
            <a:r>
              <a:rPr kumimoji="1" lang="en-US" altLang="ja-JP" sz="1600" b="1" dirty="0">
                <a:solidFill>
                  <a:schemeClr val="tx1"/>
                </a:solidFill>
                <a:latin typeface="メイリオ" panose="020B0604030504040204" pitchFamily="50" charset="-128"/>
                <a:ea typeface="メイリオ" panose="020B0604030504040204" pitchFamily="50" charset="-128"/>
              </a:rPr>
              <a:t>】</a:t>
            </a:r>
          </a:p>
        </p:txBody>
      </p:sp>
      <p:sp>
        <p:nvSpPr>
          <p:cNvPr id="1121" name="角丸四角形 22"/>
          <p:cNvSpPr/>
          <p:nvPr/>
        </p:nvSpPr>
        <p:spPr>
          <a:xfrm>
            <a:off x="132908" y="3382209"/>
            <a:ext cx="3173627" cy="6177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手続きの流れと提出書類</a:t>
            </a:r>
            <a:r>
              <a:rPr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22" name="角丸四角形 23"/>
          <p:cNvSpPr/>
          <p:nvPr/>
        </p:nvSpPr>
        <p:spPr>
          <a:xfrm>
            <a:off x="283920" y="2469324"/>
            <a:ext cx="6357560" cy="993280"/>
          </a:xfrm>
          <a:prstGeom prst="roundRect">
            <a:avLst>
              <a:gd name="adj" fmla="val 11775"/>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numCol="1" rtlCol="0" anchor="ctr" anchorCtr="0"/>
          <a:lstStyle/>
          <a:p>
            <a:pPr>
              <a:lnSpc>
                <a:spcPts val="2000"/>
              </a:lnSpc>
              <a:spcBef>
                <a:spcPts val="0"/>
              </a:spcBef>
              <a:spcAft>
                <a:spcPts val="0"/>
              </a:spcAft>
            </a:pPr>
            <a:r>
              <a:rPr lang="ja-JP" altLang="en-US" sz="1200" dirty="0">
                <a:solidFill>
                  <a:schemeClr val="tx1"/>
                </a:solidFill>
                <a:latin typeface="+mn-ea"/>
              </a:rPr>
              <a:t>助成対象経費の２分の１（上限２０，０００円）を交付します。</a:t>
            </a:r>
            <a:endParaRPr lang="en-US" altLang="ja-JP" sz="1200" dirty="0">
              <a:solidFill>
                <a:schemeClr val="tx1"/>
              </a:solidFill>
              <a:latin typeface="+mn-ea"/>
            </a:endParaRPr>
          </a:p>
          <a:p>
            <a:pPr>
              <a:lnSpc>
                <a:spcPts val="2000"/>
              </a:lnSpc>
            </a:pPr>
            <a:r>
              <a:rPr lang="ja-JP" altLang="en-US" sz="1200" dirty="0">
                <a:solidFill>
                  <a:schemeClr val="tx1"/>
                </a:solidFill>
                <a:latin typeface="+mn-ea"/>
              </a:rPr>
              <a:t>なお、他の自治体や企業等から交通費の補助等がある場合、助成対象となる交通費からその金額を差し引いた額の２分の１を助成します。</a:t>
            </a:r>
            <a:endParaRPr lang="en-US" altLang="ja-JP" sz="1200" dirty="0">
              <a:solidFill>
                <a:schemeClr val="tx1"/>
              </a:solidFill>
              <a:latin typeface="+mn-ea"/>
            </a:endParaRPr>
          </a:p>
          <a:p>
            <a:pPr>
              <a:lnSpc>
                <a:spcPts val="2000"/>
              </a:lnSpc>
              <a:spcBef>
                <a:spcPts val="0"/>
              </a:spcBef>
              <a:spcAft>
                <a:spcPts val="0"/>
              </a:spcAft>
            </a:pPr>
            <a:r>
              <a:rPr lang="ja-JP" altLang="en-US" sz="1200" dirty="0">
                <a:solidFill>
                  <a:schemeClr val="tx1"/>
                </a:solidFill>
                <a:latin typeface="+mn-ea"/>
              </a:rPr>
              <a:t>※ 同一年度内に２回まで。</a:t>
            </a:r>
          </a:p>
        </p:txBody>
      </p:sp>
      <p:sp>
        <p:nvSpPr>
          <p:cNvPr id="1123" name="角丸四角形 18"/>
          <p:cNvSpPr/>
          <p:nvPr/>
        </p:nvSpPr>
        <p:spPr>
          <a:xfrm>
            <a:off x="257922" y="3792670"/>
            <a:ext cx="6348411" cy="4199234"/>
          </a:xfrm>
          <a:prstGeom prst="roundRect">
            <a:avLst>
              <a:gd name="adj" fmla="val 2341"/>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numCol="1" rtlCol="0" anchor="t" anchorCtr="0"/>
          <a:lstStyle/>
          <a:p>
            <a:pPr>
              <a:lnSpc>
                <a:spcPts val="1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r>
              <a:rPr lang="ja-JP" altLang="en-US" sz="1200" dirty="0">
                <a:solidFill>
                  <a:schemeClr val="tx1"/>
                </a:solidFill>
                <a:latin typeface="+mn-ea"/>
              </a:rPr>
              <a:t>①対象の企業説明会等へ参加後に、交付申請及び実績報告書、請求書等に必要事項を記載</a:t>
            </a:r>
            <a:endParaRPr lang="en-US" altLang="ja-JP" sz="1200" dirty="0">
              <a:solidFill>
                <a:schemeClr val="tx1"/>
              </a:solidFill>
              <a:latin typeface="+mn-ea"/>
            </a:endParaRPr>
          </a:p>
          <a:p>
            <a:pPr>
              <a:lnSpc>
                <a:spcPts val="2000"/>
              </a:lnSpc>
              <a:spcBef>
                <a:spcPts val="0"/>
              </a:spcBef>
              <a:spcAft>
                <a:spcPts val="0"/>
              </a:spcAft>
            </a:pPr>
            <a:r>
              <a:rPr lang="ja-JP" altLang="en-US" sz="1200" dirty="0">
                <a:solidFill>
                  <a:schemeClr val="tx1"/>
                </a:solidFill>
                <a:latin typeface="+mn-ea"/>
              </a:rPr>
              <a:t>　し、必要書類を添付して、津山広域事務組合へ提出してください。</a:t>
            </a:r>
          </a:p>
          <a:p>
            <a:pPr>
              <a:lnSpc>
                <a:spcPts val="2000"/>
              </a:lnSpc>
              <a:spcBef>
                <a:spcPts val="0"/>
              </a:spcBef>
              <a:spcAft>
                <a:spcPts val="0"/>
              </a:spcAft>
            </a:pPr>
            <a:r>
              <a:rPr lang="ja-JP" altLang="en-US" sz="1200" dirty="0">
                <a:solidFill>
                  <a:schemeClr val="tx1"/>
                </a:solidFill>
                <a:latin typeface="+mn-ea"/>
              </a:rPr>
              <a:t>　（</a:t>
            </a:r>
            <a:r>
              <a:rPr lang="ja-JP" altLang="en-US" sz="1200" b="1" dirty="0">
                <a:solidFill>
                  <a:srgbClr val="FF0000"/>
                </a:solidFill>
                <a:latin typeface="+mn-ea"/>
              </a:rPr>
              <a:t>開催・実施日から３０日以内に</a:t>
            </a:r>
            <a:r>
              <a:rPr lang="ja-JP" altLang="en-US" sz="1200" dirty="0">
                <a:solidFill>
                  <a:schemeClr val="tx1"/>
                </a:solidFill>
                <a:latin typeface="+mn-ea"/>
              </a:rPr>
              <a:t>申請してください。）</a:t>
            </a:r>
          </a:p>
          <a:p>
            <a:pPr>
              <a:lnSpc>
                <a:spcPts val="2000"/>
              </a:lnSpc>
              <a:spcBef>
                <a:spcPts val="0"/>
              </a:spcBef>
              <a:spcAft>
                <a:spcPts val="0"/>
              </a:spcAft>
            </a:pPr>
            <a:r>
              <a:rPr lang="ja-JP" altLang="en-US" sz="1200" dirty="0">
                <a:solidFill>
                  <a:schemeClr val="tx1"/>
                </a:solidFill>
                <a:latin typeface="+mn-ea"/>
              </a:rPr>
              <a:t>②書類を審査し、助成金の額を確定させた後、請求のあった月の翌月の末日までに助成金</a:t>
            </a:r>
            <a:endParaRPr lang="en-US" altLang="ja-JP" sz="1200" dirty="0">
              <a:solidFill>
                <a:schemeClr val="tx1"/>
              </a:solidFill>
              <a:latin typeface="+mn-ea"/>
            </a:endParaRPr>
          </a:p>
          <a:p>
            <a:pPr>
              <a:lnSpc>
                <a:spcPts val="2000"/>
              </a:lnSpc>
              <a:spcBef>
                <a:spcPts val="0"/>
              </a:spcBef>
              <a:spcAft>
                <a:spcPts val="0"/>
              </a:spcAft>
            </a:pPr>
            <a:r>
              <a:rPr lang="ja-JP" altLang="en-US" sz="1200" dirty="0">
                <a:solidFill>
                  <a:schemeClr val="tx1"/>
                </a:solidFill>
                <a:latin typeface="+mn-ea"/>
              </a:rPr>
              <a:t>　を交付します。</a:t>
            </a:r>
            <a:endParaRPr lang="en-US" altLang="ja-JP" sz="1200" dirty="0">
              <a:solidFill>
                <a:schemeClr val="tx1"/>
              </a:solidFill>
              <a:latin typeface="+mn-ea"/>
            </a:endParaRPr>
          </a:p>
          <a:p>
            <a:pPr>
              <a:lnSpc>
                <a:spcPts val="2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endParaRPr lang="en-US" altLang="ja-JP" sz="1200" dirty="0">
              <a:solidFill>
                <a:schemeClr val="tx1"/>
              </a:solidFill>
              <a:latin typeface="+mn-ea"/>
            </a:endParaRPr>
          </a:p>
          <a:p>
            <a:pPr>
              <a:lnSpc>
                <a:spcPts val="2000"/>
              </a:lnSpc>
              <a:spcBef>
                <a:spcPts val="0"/>
              </a:spcBef>
              <a:spcAft>
                <a:spcPts val="0"/>
              </a:spcAft>
            </a:pPr>
            <a:r>
              <a:rPr lang="ja-JP" altLang="en-US" sz="1200" dirty="0">
                <a:solidFill>
                  <a:schemeClr val="tx1"/>
                </a:solidFill>
                <a:latin typeface="+mn-ea"/>
              </a:rPr>
              <a:t>　　　　。</a:t>
            </a:r>
          </a:p>
        </p:txBody>
      </p:sp>
      <p:sp>
        <p:nvSpPr>
          <p:cNvPr id="1124" name="正方形/長方形 4"/>
          <p:cNvSpPr/>
          <p:nvPr/>
        </p:nvSpPr>
        <p:spPr>
          <a:xfrm>
            <a:off x="467405" y="5222217"/>
            <a:ext cx="5900548" cy="27800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spcBef>
                <a:spcPts val="0"/>
              </a:spcBef>
              <a:spcAft>
                <a:spcPts val="0"/>
              </a:spcAft>
            </a:pPr>
            <a:r>
              <a:rPr lang="en-US" altLang="ja-JP" sz="1200" b="1" dirty="0">
                <a:solidFill>
                  <a:schemeClr val="tx1"/>
                </a:solidFill>
                <a:latin typeface="+mn-ea"/>
              </a:rPr>
              <a:t>【</a:t>
            </a:r>
            <a:r>
              <a:rPr lang="ja-JP" altLang="en-US" sz="1200" b="1" dirty="0">
                <a:solidFill>
                  <a:schemeClr val="tx1"/>
                </a:solidFill>
                <a:latin typeface="+mn-ea"/>
              </a:rPr>
              <a:t>提出書類</a:t>
            </a:r>
            <a:r>
              <a:rPr lang="en-US" altLang="ja-JP" sz="1200" b="1" dirty="0">
                <a:solidFill>
                  <a:schemeClr val="tx1"/>
                </a:solidFill>
                <a:latin typeface="+mn-ea"/>
              </a:rPr>
              <a:t>】</a:t>
            </a:r>
            <a:r>
              <a:rPr lang="ja-JP" altLang="en-US" sz="1200" b="1" dirty="0">
                <a:solidFill>
                  <a:schemeClr val="tx1"/>
                </a:solidFill>
                <a:latin typeface="+mn-ea"/>
              </a:rPr>
              <a:t>①②③の様式は、ホームページからダウンロードできます。</a:t>
            </a:r>
            <a:endParaRPr lang="en-US" altLang="ja-JP" sz="1200" b="1" dirty="0">
              <a:solidFill>
                <a:schemeClr val="tx1"/>
              </a:solidFill>
              <a:latin typeface="+mn-ea"/>
            </a:endParaRPr>
          </a:p>
          <a:p>
            <a:pPr>
              <a:lnSpc>
                <a:spcPts val="2000"/>
              </a:lnSpc>
              <a:spcBef>
                <a:spcPts val="0"/>
              </a:spcBef>
              <a:spcAft>
                <a:spcPts val="0"/>
              </a:spcAft>
            </a:pPr>
            <a:r>
              <a:rPr lang="ja-JP" altLang="en-US" sz="1200" dirty="0">
                <a:solidFill>
                  <a:schemeClr val="tx1"/>
                </a:solidFill>
                <a:latin typeface="+mn-ea"/>
              </a:rPr>
              <a:t>　　①交付申請及び実績報告書　</a:t>
            </a:r>
            <a:r>
              <a:rPr lang="en-US" altLang="ja-JP" sz="1200" dirty="0">
                <a:solidFill>
                  <a:schemeClr val="tx1"/>
                </a:solidFill>
                <a:latin typeface="+mn-ea"/>
              </a:rPr>
              <a:t>※</a:t>
            </a:r>
            <a:r>
              <a:rPr lang="ja-JP" altLang="en-US" sz="1200" dirty="0">
                <a:solidFill>
                  <a:schemeClr val="tx1"/>
                </a:solidFill>
                <a:latin typeface="+mn-ea"/>
              </a:rPr>
              <a:t>注</a:t>
            </a:r>
            <a:r>
              <a:rPr lang="en-US" altLang="ja-JP" sz="1200" dirty="0">
                <a:solidFill>
                  <a:schemeClr val="tx1"/>
                </a:solidFill>
                <a:latin typeface="+mn-ea"/>
              </a:rPr>
              <a:t>1</a:t>
            </a:r>
          </a:p>
          <a:p>
            <a:pPr>
              <a:lnSpc>
                <a:spcPts val="2000"/>
              </a:lnSpc>
              <a:spcBef>
                <a:spcPts val="0"/>
              </a:spcBef>
              <a:spcAft>
                <a:spcPts val="0"/>
              </a:spcAft>
            </a:pPr>
            <a:r>
              <a:rPr lang="ja-JP" altLang="en-US" sz="1200" dirty="0">
                <a:solidFill>
                  <a:schemeClr val="tx1"/>
                </a:solidFill>
                <a:latin typeface="+mn-ea"/>
              </a:rPr>
              <a:t>　　②暴力団排除に係わる誓約書</a:t>
            </a:r>
            <a:endParaRPr sz="1200" dirty="0">
              <a:latin typeface="+mn-ea"/>
            </a:endParaRPr>
          </a:p>
          <a:p>
            <a:pPr>
              <a:lnSpc>
                <a:spcPts val="2000"/>
              </a:lnSpc>
              <a:spcBef>
                <a:spcPts val="0"/>
              </a:spcBef>
              <a:spcAft>
                <a:spcPts val="0"/>
              </a:spcAft>
            </a:pPr>
            <a:r>
              <a:rPr lang="ja-JP" altLang="en-US" sz="1200" dirty="0">
                <a:solidFill>
                  <a:schemeClr val="tx1"/>
                </a:solidFill>
                <a:latin typeface="+mn-ea"/>
              </a:rPr>
              <a:t>　　③請求書</a:t>
            </a:r>
            <a:endParaRPr sz="1200" dirty="0">
              <a:latin typeface="+mn-ea"/>
            </a:endParaRPr>
          </a:p>
          <a:p>
            <a:pPr>
              <a:lnSpc>
                <a:spcPts val="2000"/>
              </a:lnSpc>
              <a:spcBef>
                <a:spcPts val="0"/>
              </a:spcBef>
              <a:spcAft>
                <a:spcPts val="0"/>
              </a:spcAft>
            </a:pPr>
            <a:r>
              <a:rPr lang="ja-JP" altLang="en-US" sz="1200" dirty="0">
                <a:solidFill>
                  <a:schemeClr val="tx1"/>
                </a:solidFill>
                <a:latin typeface="+mn-ea"/>
              </a:rPr>
              <a:t>　　④申請者の現住所を確認できるもの</a:t>
            </a:r>
            <a:endParaRPr sz="1200" dirty="0">
              <a:latin typeface="+mn-ea"/>
            </a:endParaRPr>
          </a:p>
          <a:p>
            <a:pPr>
              <a:lnSpc>
                <a:spcPts val="2000"/>
              </a:lnSpc>
              <a:spcBef>
                <a:spcPts val="0"/>
              </a:spcBef>
              <a:spcAft>
                <a:spcPts val="0"/>
              </a:spcAft>
            </a:pPr>
            <a:r>
              <a:rPr lang="ja-JP" altLang="en-US" sz="1200" dirty="0">
                <a:solidFill>
                  <a:schemeClr val="tx1"/>
                </a:solidFill>
                <a:latin typeface="+mn-ea"/>
              </a:rPr>
              <a:t>　　（免許証、公共料金の請求書、郵便物等のコピー等）</a:t>
            </a:r>
          </a:p>
          <a:p>
            <a:pPr>
              <a:lnSpc>
                <a:spcPts val="2000"/>
              </a:lnSpc>
              <a:spcBef>
                <a:spcPts val="0"/>
              </a:spcBef>
              <a:spcAft>
                <a:spcPts val="0"/>
              </a:spcAft>
            </a:pPr>
            <a:r>
              <a:rPr lang="ja-JP" altLang="en-US" sz="1200" dirty="0">
                <a:solidFill>
                  <a:schemeClr val="tx1"/>
                </a:solidFill>
                <a:latin typeface="+mn-ea"/>
              </a:rPr>
              <a:t>　　⑤在学中の者は学生証のコピー。既卒者は卒業証書のコピー</a:t>
            </a:r>
            <a:endParaRPr sz="1200" dirty="0">
              <a:latin typeface="+mn-ea"/>
            </a:endParaRPr>
          </a:p>
          <a:p>
            <a:pPr>
              <a:lnSpc>
                <a:spcPts val="2000"/>
              </a:lnSpc>
              <a:spcBef>
                <a:spcPts val="0"/>
              </a:spcBef>
              <a:spcAft>
                <a:spcPts val="0"/>
              </a:spcAft>
            </a:pPr>
            <a:r>
              <a:rPr lang="ja-JP" altLang="en-US" sz="1200" dirty="0">
                <a:solidFill>
                  <a:schemeClr val="tx1"/>
                </a:solidFill>
                <a:latin typeface="+mn-ea"/>
              </a:rPr>
              <a:t>　　⑥その他管理者が必要と認める書類</a:t>
            </a:r>
            <a:endParaRPr lang="en-US" altLang="ja-JP" sz="1200" dirty="0">
              <a:solidFill>
                <a:schemeClr val="tx1"/>
              </a:solidFill>
              <a:latin typeface="+mn-ea"/>
            </a:endParaRPr>
          </a:p>
          <a:p>
            <a:pPr>
              <a:lnSpc>
                <a:spcPts val="2000"/>
              </a:lnSpc>
              <a:spcBef>
                <a:spcPts val="0"/>
              </a:spcBef>
              <a:spcAft>
                <a:spcPts val="0"/>
              </a:spcAft>
            </a:pPr>
            <a:r>
              <a:rPr lang="ja-JP" altLang="en-US" sz="1200" dirty="0">
                <a:solidFill>
                  <a:schemeClr val="tx1"/>
                </a:solidFill>
                <a:latin typeface="+mn-ea"/>
              </a:rPr>
              <a:t>　　（インターンシップの内容が分かるもの、就活学生登録申請書など）</a:t>
            </a:r>
            <a:endParaRPr lang="en-US" altLang="ja-JP" sz="1200" dirty="0">
              <a:solidFill>
                <a:schemeClr val="tx1"/>
              </a:solidFill>
              <a:latin typeface="+mn-ea"/>
            </a:endParaRPr>
          </a:p>
          <a:p>
            <a:pPr>
              <a:lnSpc>
                <a:spcPts val="2000"/>
              </a:lnSpc>
              <a:spcBef>
                <a:spcPts val="0"/>
              </a:spcBef>
              <a:spcAft>
                <a:spcPts val="0"/>
              </a:spcAft>
            </a:pPr>
            <a:r>
              <a:rPr lang="ja-JP" altLang="en-US" sz="1200" dirty="0">
                <a:solidFill>
                  <a:schemeClr val="tx1"/>
                </a:solidFill>
                <a:latin typeface="+mn-ea"/>
              </a:rPr>
              <a:t>　　</a:t>
            </a:r>
            <a:r>
              <a:rPr lang="en-US" altLang="ja-JP" sz="1200" dirty="0">
                <a:solidFill>
                  <a:schemeClr val="tx1"/>
                </a:solidFill>
                <a:latin typeface="+mn-ea"/>
              </a:rPr>
              <a:t> ※</a:t>
            </a:r>
            <a:r>
              <a:rPr lang="ja-JP" altLang="en-US" sz="1200" dirty="0">
                <a:solidFill>
                  <a:schemeClr val="tx1"/>
                </a:solidFill>
                <a:latin typeface="+mn-ea"/>
              </a:rPr>
              <a:t>注</a:t>
            </a:r>
            <a:r>
              <a:rPr lang="en-US" altLang="ja-JP" sz="1200" dirty="0">
                <a:solidFill>
                  <a:schemeClr val="tx1"/>
                </a:solidFill>
                <a:latin typeface="+mn-ea"/>
              </a:rPr>
              <a:t>1</a:t>
            </a:r>
            <a:r>
              <a:rPr lang="ja-JP" altLang="en-US" sz="1200" dirty="0">
                <a:solidFill>
                  <a:schemeClr val="tx1"/>
                </a:solidFill>
                <a:latin typeface="+mn-ea"/>
              </a:rPr>
              <a:t>）インターンシップ、就職面接など企業等で受けたものは、企業の証明</a:t>
            </a:r>
            <a:endParaRPr lang="en-US" altLang="ja-JP" sz="1200" dirty="0">
              <a:solidFill>
                <a:schemeClr val="tx1"/>
              </a:solidFill>
              <a:latin typeface="+mn-ea"/>
            </a:endParaRPr>
          </a:p>
          <a:p>
            <a:pPr>
              <a:lnSpc>
                <a:spcPts val="2000"/>
              </a:lnSpc>
              <a:spcBef>
                <a:spcPts val="0"/>
              </a:spcBef>
              <a:spcAft>
                <a:spcPts val="0"/>
              </a:spcAft>
            </a:pPr>
            <a:r>
              <a:rPr lang="ja-JP" altLang="en-US" sz="1200" dirty="0">
                <a:solidFill>
                  <a:schemeClr val="tx1"/>
                </a:solidFill>
                <a:latin typeface="+mn-ea"/>
              </a:rPr>
              <a:t>　　　</a:t>
            </a:r>
            <a:r>
              <a:rPr lang="en-US" altLang="ja-JP" sz="1200" dirty="0">
                <a:solidFill>
                  <a:schemeClr val="tx1"/>
                </a:solidFill>
                <a:latin typeface="+mn-ea"/>
              </a:rPr>
              <a:t>(</a:t>
            </a:r>
            <a:r>
              <a:rPr lang="ja-JP" altLang="en-US" sz="1200" dirty="0">
                <a:solidFill>
                  <a:schemeClr val="tx1"/>
                </a:solidFill>
                <a:latin typeface="+mn-ea"/>
              </a:rPr>
              <a:t>裏面</a:t>
            </a:r>
            <a:r>
              <a:rPr lang="en-US" altLang="ja-JP" sz="1200" dirty="0">
                <a:solidFill>
                  <a:schemeClr val="tx1"/>
                </a:solidFill>
                <a:latin typeface="+mn-ea"/>
              </a:rPr>
              <a:t>)</a:t>
            </a:r>
            <a:r>
              <a:rPr lang="ja-JP" altLang="en-US" sz="1200" dirty="0">
                <a:solidFill>
                  <a:schemeClr val="tx1"/>
                </a:solidFill>
                <a:latin typeface="+mn-ea"/>
              </a:rPr>
              <a:t>が必要です。参加時にご持参いただき、企業の証明を受けてください。</a:t>
            </a:r>
            <a:endParaRPr sz="1200" dirty="0">
              <a:latin typeface="+mn-ea"/>
            </a:endParaRPr>
          </a:p>
        </p:txBody>
      </p:sp>
      <p:sp>
        <p:nvSpPr>
          <p:cNvPr id="1126" name="角丸四角形 24"/>
          <p:cNvSpPr/>
          <p:nvPr/>
        </p:nvSpPr>
        <p:spPr>
          <a:xfrm>
            <a:off x="248773" y="479890"/>
            <a:ext cx="6357560" cy="1704512"/>
          </a:xfrm>
          <a:prstGeom prst="roundRect">
            <a:avLst>
              <a:gd name="adj" fmla="val 6198"/>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lang="ja-JP" altLang="en-US" sz="1200" dirty="0">
                <a:solidFill>
                  <a:schemeClr val="tx1"/>
                </a:solidFill>
                <a:latin typeface="+mn-ea"/>
              </a:rPr>
              <a:t>助成対象者が、</a:t>
            </a:r>
            <a:r>
              <a:rPr kumimoji="1" lang="ja-JP" altLang="en-US" sz="1200" dirty="0">
                <a:solidFill>
                  <a:schemeClr val="tx1"/>
                </a:solidFill>
              </a:rPr>
              <a:t>津山圏域（津山市・鏡野町・勝央町・奈義町・久米南町・美咲町）の市町やハローワーク等の公共機関が開催する合同企業説明会や企業見学会、津山圏域内企業が実施するインターンシップや企業体験、就職面接に参加</a:t>
            </a:r>
            <a:r>
              <a:rPr lang="ja-JP" altLang="en-US" sz="1200" dirty="0">
                <a:solidFill>
                  <a:schemeClr val="tx1"/>
                </a:solidFill>
                <a:latin typeface="+mn-ea"/>
              </a:rPr>
              <a:t>するために必要な交通費。</a:t>
            </a:r>
          </a:p>
          <a:p>
            <a:pPr>
              <a:lnSpc>
                <a:spcPts val="2000"/>
              </a:lnSpc>
            </a:pPr>
            <a:r>
              <a:rPr lang="ja-JP" altLang="en-US" sz="1200" dirty="0">
                <a:solidFill>
                  <a:schemeClr val="tx1"/>
                </a:solidFill>
                <a:latin typeface="+mn-ea"/>
              </a:rPr>
              <a:t>助成対象者の居住地の最寄りのＪＲ乗車駅から、合同企業説明会等の会場に最寄りのＪＲ駅までの往復の交通費を基準とします。</a:t>
            </a:r>
          </a:p>
          <a:p>
            <a:pPr>
              <a:lnSpc>
                <a:spcPts val="2000"/>
              </a:lnSpc>
            </a:pPr>
            <a:r>
              <a:rPr lang="en-US" altLang="ja-JP" sz="1100" dirty="0">
                <a:solidFill>
                  <a:schemeClr val="tx1"/>
                </a:solidFill>
                <a:latin typeface="+mn-ea"/>
              </a:rPr>
              <a:t>※ </a:t>
            </a:r>
            <a:r>
              <a:rPr lang="ja-JP" altLang="en-US" sz="1100" dirty="0">
                <a:solidFill>
                  <a:schemeClr val="tx1"/>
                </a:solidFill>
                <a:latin typeface="+mn-ea"/>
              </a:rPr>
              <a:t>交通費の算定上必要な路程の計算は、津山広域事務組合職員等の旅費支給規則に準じます。</a:t>
            </a:r>
          </a:p>
        </p:txBody>
      </p:sp>
      <p:sp>
        <p:nvSpPr>
          <p:cNvPr id="1127" name="角丸四角形 23"/>
          <p:cNvSpPr/>
          <p:nvPr/>
        </p:nvSpPr>
        <p:spPr>
          <a:xfrm>
            <a:off x="132330" y="35596"/>
            <a:ext cx="3174205" cy="6177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助成の対象となる経費</a:t>
            </a:r>
            <a:r>
              <a:rPr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28" name="楕円 27"/>
          <p:cNvSpPr/>
          <p:nvPr/>
        </p:nvSpPr>
        <p:spPr>
          <a:xfrm>
            <a:off x="4848891" y="6084990"/>
            <a:ext cx="1268704" cy="455235"/>
          </a:xfrm>
          <a:prstGeom prst="ellipse">
            <a:avLst/>
          </a:prstGeom>
          <a:solidFill>
            <a:schemeClr val="accent5">
              <a:lumMod val="60000"/>
              <a:lumOff val="4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pic>
        <p:nvPicPr>
          <p:cNvPr id="1129" name="Picture 3" descr="http://2.bp.blogspot.com/-v93bcubm_Cg/Vz_w2fNGB2I/AAAAAAAA6uY/zc9eh0nTW2YrW9P_q_5SpuefmCJWNKMQwCLcB/s800/document_syorui_fuutou.png"/>
          <p:cNvPicPr>
            <a:picLocks noChangeAspect="1" noChangeArrowheads="1"/>
          </p:cNvPicPr>
          <p:nvPr/>
        </p:nvPicPr>
        <p:blipFill>
          <a:blip r:embed="rId3">
            <a:extLst/>
          </a:blip>
          <a:stretch>
            <a:fillRect/>
          </a:stretch>
        </p:blipFill>
        <p:spPr>
          <a:xfrm>
            <a:off x="5090189" y="5546903"/>
            <a:ext cx="852600" cy="882382"/>
          </a:xfrm>
          <a:prstGeom prst="rect">
            <a:avLst/>
          </a:prstGeom>
          <a:noFill/>
        </p:spPr>
      </p:pic>
      <p:sp>
        <p:nvSpPr>
          <p:cNvPr id="1130" name="角丸四角形 25"/>
          <p:cNvSpPr/>
          <p:nvPr/>
        </p:nvSpPr>
        <p:spPr>
          <a:xfrm>
            <a:off x="1340763" y="8026167"/>
            <a:ext cx="3585483" cy="610114"/>
          </a:xfrm>
          <a:prstGeom prst="wedgeRoundRectCallout">
            <a:avLst>
              <a:gd name="adj1" fmla="val -55326"/>
              <a:gd name="adj2" fmla="val 18099"/>
              <a:gd name="adj3" fmla="val 16667"/>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インターンシップの受入や掲載方法など</a:t>
            </a:r>
            <a:endParaRPr lang="en-US" altLang="ja-JP" sz="1200" dirty="0">
              <a:solidFill>
                <a:schemeClr val="tx1"/>
              </a:solidFill>
            </a:endParaRPr>
          </a:p>
          <a:p>
            <a:r>
              <a:rPr lang="ja-JP" altLang="en-US" sz="1200" dirty="0">
                <a:solidFill>
                  <a:schemeClr val="tx1"/>
                </a:solidFill>
              </a:rPr>
              <a:t>ご不明な点はお気軽にお問い合わせください。</a:t>
            </a:r>
            <a:endParaRPr sz="1200" dirty="0">
              <a:solidFill>
                <a:schemeClr val="tx1"/>
              </a:solidFill>
            </a:endParaRPr>
          </a:p>
        </p:txBody>
      </p:sp>
      <p:pic>
        <p:nvPicPr>
          <p:cNvPr id="1131" name="図 26"/>
          <p:cNvPicPr>
            <a:picLocks noChangeAspect="1"/>
          </p:cNvPicPr>
          <p:nvPr/>
        </p:nvPicPr>
        <p:blipFill>
          <a:blip r:embed="rId4"/>
          <a:stretch>
            <a:fillRect/>
          </a:stretch>
        </p:blipFill>
        <p:spPr>
          <a:xfrm>
            <a:off x="283920" y="7991201"/>
            <a:ext cx="1150293" cy="1649720"/>
          </a:xfrm>
          <a:prstGeom prst="rect">
            <a:avLst/>
          </a:prstGeom>
        </p:spPr>
      </p:pic>
      <p:sp>
        <p:nvSpPr>
          <p:cNvPr id="3" name="テキスト ボックス 2"/>
          <p:cNvSpPr txBox="1"/>
          <p:nvPr/>
        </p:nvSpPr>
        <p:spPr>
          <a:xfrm>
            <a:off x="5129160" y="8084211"/>
            <a:ext cx="1543792" cy="430887"/>
          </a:xfrm>
          <a:prstGeom prst="rect">
            <a:avLst/>
          </a:prstGeom>
          <a:noFill/>
        </p:spPr>
        <p:txBody>
          <a:bodyPr wrap="square" rtlCol="0">
            <a:spAutoFit/>
          </a:bodyPr>
          <a:lstStyle/>
          <a:p>
            <a:pPr algn="ctr"/>
            <a:r>
              <a:rPr kumimoji="1" lang="ja-JP" altLang="en-US" sz="1100" dirty="0"/>
              <a:t>詳しくはこちらを</a:t>
            </a:r>
            <a:endParaRPr kumimoji="1" lang="en-US" altLang="ja-JP" sz="1100" dirty="0"/>
          </a:p>
          <a:p>
            <a:pPr algn="ctr"/>
            <a:r>
              <a:rPr kumimoji="1" lang="ja-JP" altLang="en-US" sz="1100" dirty="0"/>
              <a:t>↓ご覧ください↓</a:t>
            </a:r>
          </a:p>
        </p:txBody>
      </p:sp>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76368" y="8550036"/>
            <a:ext cx="1031510" cy="1031510"/>
          </a:xfrm>
          <a:prstGeom prst="rect">
            <a:avLst/>
          </a:prstGeom>
        </p:spPr>
      </p:pic>
    </p:spTree>
    <p:extLst>
      <p:ext uri="{BB962C8B-B14F-4D97-AF65-F5344CB8AC3E}">
        <p14:creationId xmlns:p14="http://schemas.microsoft.com/office/powerpoint/2010/main" val="30457191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689</TotalTime>
  <Words>953</Words>
  <Application>Microsoft Office PowerPoint</Application>
  <PresentationFormat>A4 210 x 297 mm</PresentationFormat>
  <Paragraphs>84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 </cp:lastModifiedBy>
  <cp:revision>43</cp:revision>
  <cp:lastPrinted>2024-03-29T08:59:42Z</cp:lastPrinted>
  <dcterms:created xsi:type="dcterms:W3CDTF">2023-05-12T04:33:20Z</dcterms:created>
  <dcterms:modified xsi:type="dcterms:W3CDTF">2024-04-01T08:22:33Z</dcterms:modified>
</cp:coreProperties>
</file>